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71"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0070C0"/>
                </a:solidFill>
              </a:rPr>
              <a:t>Indian Councils Act of 1909</a:t>
            </a:r>
          </a:p>
        </p:txBody>
      </p:sp>
      <p:sp>
        <p:nvSpPr>
          <p:cNvPr id="3" name="Content Placeholder 2"/>
          <p:cNvSpPr>
            <a:spLocks noGrp="1"/>
          </p:cNvSpPr>
          <p:nvPr>
            <p:ph idx="1"/>
          </p:nvPr>
        </p:nvSpPr>
        <p:spPr/>
        <p:txBody>
          <a:bodyPr>
            <a:normAutofit/>
          </a:bodyPr>
          <a:lstStyle/>
          <a:p>
            <a:r>
              <a:rPr lang="en-IN" dirty="0"/>
              <a:t>This Act is also known as </a:t>
            </a:r>
            <a:r>
              <a:rPr lang="en-IN" b="1" dirty="0">
                <a:solidFill>
                  <a:srgbClr val="00B0F0"/>
                </a:solidFill>
              </a:rPr>
              <a:t>Morley-Minto Reforms </a:t>
            </a:r>
            <a:r>
              <a:rPr lang="en-IN" dirty="0"/>
              <a:t>(Lord Morley was the then Secretary of State for India and Lord Minto was the then Viceroy of India</a:t>
            </a:r>
            <a:r>
              <a:rPr lang="en-IN" dirty="0" smtClean="0"/>
              <a:t>).</a:t>
            </a:r>
          </a:p>
          <a:p>
            <a:endParaRPr lang="en-IN" dirty="0" smtClean="0"/>
          </a:p>
          <a:p>
            <a:pPr marL="0" indent="0">
              <a:buNone/>
            </a:pPr>
            <a:r>
              <a:rPr lang="en-IN" dirty="0" smtClean="0"/>
              <a:t> </a:t>
            </a:r>
            <a:endParaRPr lang="en-IN" b="1" dirty="0">
              <a:solidFill>
                <a:srgbClr val="00B05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3809999"/>
            <a:ext cx="2667000" cy="2819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4" descr="On Compromise' by John Morley that Jinnah suggested for reading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399" y="3505199"/>
            <a:ext cx="3962401" cy="312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8611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r>
              <a:rPr lang="en-IN" dirty="0"/>
              <a:t>5. It further extended the principle of communal representation by providing </a:t>
            </a:r>
            <a:r>
              <a:rPr lang="en-IN" b="1" dirty="0">
                <a:solidFill>
                  <a:srgbClr val="00B050"/>
                </a:solidFill>
              </a:rPr>
              <a:t>separate electorates for</a:t>
            </a:r>
            <a:r>
              <a:rPr lang="en-IN" dirty="0"/>
              <a:t> depressed classes (</a:t>
            </a:r>
            <a:r>
              <a:rPr lang="en-IN" b="1" dirty="0">
                <a:solidFill>
                  <a:srgbClr val="00B050"/>
                </a:solidFill>
              </a:rPr>
              <a:t>Scheduled Castes</a:t>
            </a:r>
            <a:r>
              <a:rPr lang="en-IN" dirty="0"/>
              <a:t>), </a:t>
            </a:r>
            <a:r>
              <a:rPr lang="en-IN" b="1" dirty="0">
                <a:solidFill>
                  <a:srgbClr val="00B050"/>
                </a:solidFill>
              </a:rPr>
              <a:t>women</a:t>
            </a:r>
            <a:r>
              <a:rPr lang="en-IN" dirty="0"/>
              <a:t> and labour (</a:t>
            </a:r>
            <a:r>
              <a:rPr lang="en-IN" b="1" dirty="0">
                <a:solidFill>
                  <a:srgbClr val="00B050"/>
                </a:solidFill>
              </a:rPr>
              <a:t>workers</a:t>
            </a:r>
            <a:r>
              <a:rPr lang="en-IN" dirty="0" smtClean="0"/>
              <a:t>).</a:t>
            </a:r>
          </a:p>
          <a:p>
            <a:r>
              <a:rPr lang="en-IN" dirty="0" smtClean="0"/>
              <a:t> </a:t>
            </a:r>
            <a:r>
              <a:rPr lang="en-IN" dirty="0"/>
              <a:t>6. It </a:t>
            </a:r>
            <a:r>
              <a:rPr lang="en-IN" b="1" dirty="0">
                <a:solidFill>
                  <a:srgbClr val="00B050"/>
                </a:solidFill>
              </a:rPr>
              <a:t>abolished the Council of India</a:t>
            </a:r>
            <a:r>
              <a:rPr lang="en-IN" dirty="0"/>
              <a:t>, established by the Government of India Act of 1858. The secretary of state for India was provided with a team of advisors</a:t>
            </a:r>
            <a:r>
              <a:rPr lang="en-IN" dirty="0" smtClean="0"/>
              <a:t>.</a:t>
            </a:r>
          </a:p>
          <a:p>
            <a:r>
              <a:rPr lang="en-IN" dirty="0" smtClean="0"/>
              <a:t> </a:t>
            </a:r>
            <a:r>
              <a:rPr lang="en-IN" dirty="0"/>
              <a:t>7. It </a:t>
            </a:r>
            <a:r>
              <a:rPr lang="en-IN" b="1" dirty="0">
                <a:solidFill>
                  <a:srgbClr val="00B050"/>
                </a:solidFill>
              </a:rPr>
              <a:t>extended franchise</a:t>
            </a:r>
            <a:r>
              <a:rPr lang="en-IN" dirty="0"/>
              <a:t>. About 10 per cent of the total population got the voting right. 8. It provided for the establishment of a Reserve Bank of India to control the currency and credit of the country</a:t>
            </a:r>
          </a:p>
        </p:txBody>
      </p:sp>
    </p:spTree>
    <p:extLst>
      <p:ext uri="{BB962C8B-B14F-4D97-AF65-F5344CB8AC3E}">
        <p14:creationId xmlns:p14="http://schemas.microsoft.com/office/powerpoint/2010/main" val="3976360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IN" dirty="0"/>
              <a:t>8. It provided for the </a:t>
            </a:r>
            <a:r>
              <a:rPr lang="en-IN" b="1" dirty="0">
                <a:solidFill>
                  <a:srgbClr val="00B050"/>
                </a:solidFill>
              </a:rPr>
              <a:t>establishment of a Reserve Bank of India </a:t>
            </a:r>
            <a:r>
              <a:rPr lang="en-IN" dirty="0"/>
              <a:t>to control the currency and credit of the country. </a:t>
            </a:r>
            <a:endParaRPr lang="en-IN" dirty="0" smtClean="0"/>
          </a:p>
          <a:p>
            <a:r>
              <a:rPr lang="en-IN" dirty="0" smtClean="0"/>
              <a:t>9</a:t>
            </a:r>
            <a:r>
              <a:rPr lang="en-IN" dirty="0"/>
              <a:t>. It provided for the establishment of not only a </a:t>
            </a:r>
            <a:r>
              <a:rPr lang="en-IN" b="1" dirty="0">
                <a:solidFill>
                  <a:srgbClr val="00B050"/>
                </a:solidFill>
              </a:rPr>
              <a:t>Federal Public Service Commission</a:t>
            </a:r>
            <a:r>
              <a:rPr lang="en-IN" dirty="0"/>
              <a:t>, but also a </a:t>
            </a:r>
            <a:r>
              <a:rPr lang="en-IN" b="1" dirty="0">
                <a:solidFill>
                  <a:srgbClr val="00B050"/>
                </a:solidFill>
              </a:rPr>
              <a:t>Provincial Public Service Commission </a:t>
            </a:r>
            <a:r>
              <a:rPr lang="en-IN" dirty="0"/>
              <a:t>and </a:t>
            </a:r>
            <a:r>
              <a:rPr lang="en-IN" b="1" dirty="0">
                <a:solidFill>
                  <a:srgbClr val="00B050"/>
                </a:solidFill>
              </a:rPr>
              <a:t>Joint Public Service Commission </a:t>
            </a:r>
            <a:r>
              <a:rPr lang="en-IN" dirty="0"/>
              <a:t>for two or more provinces. </a:t>
            </a:r>
            <a:endParaRPr lang="en-IN" dirty="0" smtClean="0"/>
          </a:p>
          <a:p>
            <a:r>
              <a:rPr lang="en-IN" dirty="0" smtClean="0"/>
              <a:t>10</a:t>
            </a:r>
            <a:r>
              <a:rPr lang="en-IN" dirty="0"/>
              <a:t>. It provided for the establishment of a </a:t>
            </a:r>
            <a:r>
              <a:rPr lang="en-IN" b="1" dirty="0">
                <a:solidFill>
                  <a:srgbClr val="00B050"/>
                </a:solidFill>
              </a:rPr>
              <a:t>Federal Court</a:t>
            </a:r>
            <a:r>
              <a:rPr lang="en-IN" dirty="0"/>
              <a:t>, which was set up in 1937.</a:t>
            </a:r>
          </a:p>
        </p:txBody>
      </p:sp>
    </p:spTree>
    <p:extLst>
      <p:ext uri="{BB962C8B-B14F-4D97-AF65-F5344CB8AC3E}">
        <p14:creationId xmlns:p14="http://schemas.microsoft.com/office/powerpoint/2010/main" val="2545324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IN" b="1" dirty="0">
                <a:solidFill>
                  <a:srgbClr val="00B0F0"/>
                </a:solidFill>
              </a:rPr>
              <a:t>Indian Independence Act of 1947</a:t>
            </a: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IN" dirty="0"/>
              <a:t>On February 20, 1947, the British Prime Minister Clement Atlee declared that the British rule in India would end by June 30,1948; after which the power would be transferred to responsible Indian hands. This announcement was followed by the agitation by the Muslim League demanding partition of the country. Again on June 3, 1947, the British Government made it clear that any Constitution framed by the Constituent Assembly of India (formed in 1946) cannot apply to those parts of the country which were unwilling to accept it. On the same day (June 3, 1947), Lord Mountbatten, the Viceroy of India, put forth the partition plan, known as the Mountbatten Plan. The plan was accepted by the Congress and the Muslim League. Immediate effect was given to the plan by enacting the Indian Independence </a:t>
            </a:r>
            <a:r>
              <a:rPr lang="en-IN" dirty="0" smtClean="0"/>
              <a:t>Act </a:t>
            </a:r>
            <a:r>
              <a:rPr lang="en-IN" dirty="0"/>
              <a:t>(1947)</a:t>
            </a:r>
          </a:p>
        </p:txBody>
      </p:sp>
    </p:spTree>
    <p:extLst>
      <p:ext uri="{BB962C8B-B14F-4D97-AF65-F5344CB8AC3E}">
        <p14:creationId xmlns:p14="http://schemas.microsoft.com/office/powerpoint/2010/main" val="21639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buNone/>
            </a:pPr>
            <a:r>
              <a:rPr lang="en-IN" dirty="0" smtClean="0"/>
              <a:t>   The </a:t>
            </a:r>
            <a:r>
              <a:rPr lang="en-IN" dirty="0"/>
              <a:t>features of this Act were as follows</a:t>
            </a:r>
            <a:r>
              <a:rPr lang="en-IN" dirty="0" smtClean="0"/>
              <a:t>:</a:t>
            </a:r>
          </a:p>
          <a:p>
            <a:r>
              <a:rPr lang="en-IN" dirty="0" smtClean="0"/>
              <a:t> </a:t>
            </a:r>
            <a:r>
              <a:rPr lang="en-IN" dirty="0"/>
              <a:t>1. It ended the British rule in India and </a:t>
            </a:r>
            <a:r>
              <a:rPr lang="en-IN" b="1" dirty="0">
                <a:solidFill>
                  <a:srgbClr val="00B050"/>
                </a:solidFill>
              </a:rPr>
              <a:t>declared India as an independent and sovereign state</a:t>
            </a:r>
            <a:r>
              <a:rPr lang="en-IN" dirty="0"/>
              <a:t> from August 15, 1947. </a:t>
            </a:r>
            <a:endParaRPr lang="en-IN" dirty="0" smtClean="0"/>
          </a:p>
          <a:p>
            <a:r>
              <a:rPr lang="en-IN" dirty="0" smtClean="0"/>
              <a:t>2</a:t>
            </a:r>
            <a:r>
              <a:rPr lang="en-IN" dirty="0"/>
              <a:t>. It provided for the </a:t>
            </a:r>
            <a:r>
              <a:rPr lang="en-IN" b="1" dirty="0">
                <a:solidFill>
                  <a:srgbClr val="00B050"/>
                </a:solidFill>
              </a:rPr>
              <a:t>partition of India </a:t>
            </a:r>
            <a:r>
              <a:rPr lang="en-IN" dirty="0"/>
              <a:t>and creation of </a:t>
            </a:r>
            <a:r>
              <a:rPr lang="en-IN" b="1" dirty="0">
                <a:solidFill>
                  <a:srgbClr val="00B050"/>
                </a:solidFill>
              </a:rPr>
              <a:t>two independent dominions of India and Pakistan </a:t>
            </a:r>
            <a:r>
              <a:rPr lang="en-IN" dirty="0"/>
              <a:t>with the right to secede from the British Commonwealth</a:t>
            </a:r>
            <a:r>
              <a:rPr lang="en-IN" dirty="0" smtClean="0"/>
              <a:t>.</a:t>
            </a:r>
          </a:p>
          <a:p>
            <a:r>
              <a:rPr lang="en-IN" dirty="0" smtClean="0"/>
              <a:t> </a:t>
            </a:r>
            <a:r>
              <a:rPr lang="en-IN" dirty="0"/>
              <a:t>3. It </a:t>
            </a:r>
            <a:r>
              <a:rPr lang="en-IN" b="1" dirty="0">
                <a:solidFill>
                  <a:srgbClr val="00B050"/>
                </a:solidFill>
              </a:rPr>
              <a:t>abolished the office of Viceroy </a:t>
            </a:r>
            <a:r>
              <a:rPr lang="en-IN" dirty="0"/>
              <a:t>and provided, for each dominion, a </a:t>
            </a:r>
            <a:r>
              <a:rPr lang="en-IN" b="1" dirty="0" smtClean="0">
                <a:solidFill>
                  <a:srgbClr val="00B050"/>
                </a:solidFill>
              </a:rPr>
              <a:t>governor-general</a:t>
            </a:r>
            <a:r>
              <a:rPr lang="en-IN" dirty="0" smtClean="0"/>
              <a:t>, </a:t>
            </a:r>
            <a:r>
              <a:rPr lang="en-IN" dirty="0"/>
              <a:t>who was to be appointed by the British King on the advice of the dominion cabinet. His Majesty’s Government in Britain was to have no responsibility with respect to the Government of India or Pakistan</a:t>
            </a:r>
            <a:r>
              <a:rPr lang="en-IN" dirty="0" smtClean="0"/>
              <a:t>.</a:t>
            </a:r>
          </a:p>
          <a:p>
            <a:r>
              <a:rPr lang="en-IN" dirty="0" smtClean="0"/>
              <a:t> </a:t>
            </a:r>
            <a:r>
              <a:rPr lang="en-IN" dirty="0"/>
              <a:t>4. It </a:t>
            </a:r>
            <a:r>
              <a:rPr lang="en-IN" b="1" dirty="0">
                <a:solidFill>
                  <a:srgbClr val="00B050"/>
                </a:solidFill>
              </a:rPr>
              <a:t>empowered the Constituent Assemblies </a:t>
            </a:r>
            <a:r>
              <a:rPr lang="en-IN" dirty="0"/>
              <a:t>of the two dominions </a:t>
            </a:r>
            <a:r>
              <a:rPr lang="en-IN" b="1" dirty="0">
                <a:solidFill>
                  <a:srgbClr val="00B050"/>
                </a:solidFill>
              </a:rPr>
              <a:t>to frame and adopt any constitution </a:t>
            </a:r>
            <a:r>
              <a:rPr lang="en-IN" dirty="0"/>
              <a:t>for their respective nations and to repeal any act of the British Parliament, including the Independence act itself. </a:t>
            </a:r>
          </a:p>
        </p:txBody>
      </p:sp>
    </p:spTree>
    <p:extLst>
      <p:ext uri="{BB962C8B-B14F-4D97-AF65-F5344CB8AC3E}">
        <p14:creationId xmlns:p14="http://schemas.microsoft.com/office/powerpoint/2010/main" val="1859527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r>
              <a:rPr lang="en-IN" dirty="0"/>
              <a:t>5. It </a:t>
            </a:r>
            <a:r>
              <a:rPr lang="en-IN" b="1" dirty="0">
                <a:solidFill>
                  <a:srgbClr val="00B050"/>
                </a:solidFill>
              </a:rPr>
              <a:t>empowered the Constituent Assemblies of both the dominions to legislate for their respective territories</a:t>
            </a:r>
            <a:r>
              <a:rPr lang="en-IN" dirty="0"/>
              <a:t> till the new constitutions were drafted and enforced. No Act of the British Parliament passed after August 15, 1947 was to extend to either of the new dominions unless it was extended thereto by a law of the legislature of the dominion. </a:t>
            </a:r>
            <a:endParaRPr lang="en-IN" dirty="0" smtClean="0"/>
          </a:p>
          <a:p>
            <a:r>
              <a:rPr lang="en-IN" dirty="0" smtClean="0"/>
              <a:t>6</a:t>
            </a:r>
            <a:r>
              <a:rPr lang="en-IN" dirty="0"/>
              <a:t>. It </a:t>
            </a:r>
            <a:r>
              <a:rPr lang="en-IN" b="1" dirty="0">
                <a:solidFill>
                  <a:srgbClr val="00B050"/>
                </a:solidFill>
              </a:rPr>
              <a:t>abolished the office of the Secretary of State </a:t>
            </a:r>
            <a:r>
              <a:rPr lang="en-IN" dirty="0"/>
              <a:t>for India and </a:t>
            </a:r>
            <a:r>
              <a:rPr lang="en-IN" b="1" dirty="0">
                <a:solidFill>
                  <a:srgbClr val="00B050"/>
                </a:solidFill>
              </a:rPr>
              <a:t>transferred his functions </a:t>
            </a:r>
            <a:r>
              <a:rPr lang="en-IN" dirty="0"/>
              <a:t>to the </a:t>
            </a:r>
            <a:r>
              <a:rPr lang="en-IN" b="1" dirty="0">
                <a:solidFill>
                  <a:srgbClr val="00B050"/>
                </a:solidFill>
              </a:rPr>
              <a:t>Secretary of State for Commonwealth Affairs. </a:t>
            </a:r>
            <a:endParaRPr lang="en-IN" b="1" dirty="0" smtClean="0">
              <a:solidFill>
                <a:srgbClr val="00B050"/>
              </a:solidFill>
            </a:endParaRPr>
          </a:p>
          <a:p>
            <a:r>
              <a:rPr lang="en-IN" dirty="0" smtClean="0"/>
              <a:t>7</a:t>
            </a:r>
            <a:r>
              <a:rPr lang="en-IN" dirty="0"/>
              <a:t>. It </a:t>
            </a:r>
            <a:r>
              <a:rPr lang="en-IN" b="1" dirty="0">
                <a:solidFill>
                  <a:srgbClr val="00B050"/>
                </a:solidFill>
              </a:rPr>
              <a:t>proclaimed the lapse of British </a:t>
            </a:r>
            <a:r>
              <a:rPr lang="en-IN" b="1" dirty="0" err="1" smtClean="0">
                <a:solidFill>
                  <a:srgbClr val="00B050"/>
                </a:solidFill>
              </a:rPr>
              <a:t>paramountacy</a:t>
            </a:r>
            <a:r>
              <a:rPr lang="en-IN" b="1" dirty="0" smtClean="0">
                <a:solidFill>
                  <a:srgbClr val="00B050"/>
                </a:solidFill>
              </a:rPr>
              <a:t> </a:t>
            </a:r>
            <a:r>
              <a:rPr lang="en-IN" dirty="0"/>
              <a:t>over the Indian princely states and treaty relations with tribal areas from August 15, 1947. </a:t>
            </a:r>
            <a:endParaRPr lang="en-IN" dirty="0" smtClean="0"/>
          </a:p>
          <a:p>
            <a:r>
              <a:rPr lang="en-IN" dirty="0" smtClean="0"/>
              <a:t>8</a:t>
            </a:r>
            <a:r>
              <a:rPr lang="en-IN" dirty="0"/>
              <a:t>. It granted </a:t>
            </a:r>
            <a:r>
              <a:rPr lang="en-IN" b="1" dirty="0">
                <a:solidFill>
                  <a:srgbClr val="00B050"/>
                </a:solidFill>
              </a:rPr>
              <a:t>freedom to the Indian princely states either to join the Dominion of India </a:t>
            </a:r>
            <a:r>
              <a:rPr lang="en-IN" dirty="0"/>
              <a:t>or </a:t>
            </a:r>
            <a:r>
              <a:rPr lang="en-IN" b="1" dirty="0">
                <a:solidFill>
                  <a:srgbClr val="00B050"/>
                </a:solidFill>
              </a:rPr>
              <a:t>Dominion of Pakistan or to remain independent. </a:t>
            </a:r>
          </a:p>
        </p:txBody>
      </p:sp>
    </p:spTree>
    <p:extLst>
      <p:ext uri="{BB962C8B-B14F-4D97-AF65-F5344CB8AC3E}">
        <p14:creationId xmlns:p14="http://schemas.microsoft.com/office/powerpoint/2010/main" val="72607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77500" lnSpcReduction="20000"/>
          </a:bodyPr>
          <a:lstStyle/>
          <a:p>
            <a:r>
              <a:rPr lang="en-IN" dirty="0"/>
              <a:t>9. It </a:t>
            </a:r>
            <a:r>
              <a:rPr lang="en-IN" b="1" dirty="0">
                <a:solidFill>
                  <a:srgbClr val="00B050"/>
                </a:solidFill>
              </a:rPr>
              <a:t>provided for the governance of each of the dominions </a:t>
            </a:r>
            <a:r>
              <a:rPr lang="en-IN" dirty="0"/>
              <a:t>and the provinces </a:t>
            </a:r>
            <a:r>
              <a:rPr lang="en-IN" b="1" dirty="0">
                <a:solidFill>
                  <a:srgbClr val="00B050"/>
                </a:solidFill>
              </a:rPr>
              <a:t>by the Government of India Act of 1935</a:t>
            </a:r>
            <a:r>
              <a:rPr lang="en-IN" dirty="0"/>
              <a:t>, till the new Constitutions were framed. The dominions were however authorised to make modifications in the Act</a:t>
            </a:r>
            <a:r>
              <a:rPr lang="en-IN" dirty="0" smtClean="0"/>
              <a:t>.</a:t>
            </a:r>
          </a:p>
          <a:p>
            <a:endParaRPr lang="en-IN" dirty="0" smtClean="0"/>
          </a:p>
          <a:p>
            <a:r>
              <a:rPr lang="en-IN" dirty="0" smtClean="0"/>
              <a:t> </a:t>
            </a:r>
            <a:r>
              <a:rPr lang="en-IN" dirty="0"/>
              <a:t>10. It deprived the British Monarch of his right to veto bills or ask for reservation of certain bills for his approval. But, this right was reserved for the </a:t>
            </a:r>
            <a:r>
              <a:rPr lang="en-IN" dirty="0" smtClean="0"/>
              <a:t>Governor-general. </a:t>
            </a:r>
            <a:r>
              <a:rPr lang="en-IN" dirty="0"/>
              <a:t>The </a:t>
            </a:r>
            <a:r>
              <a:rPr lang="en-IN" b="1" dirty="0" smtClean="0">
                <a:solidFill>
                  <a:srgbClr val="00B050"/>
                </a:solidFill>
              </a:rPr>
              <a:t>Governor-general </a:t>
            </a:r>
            <a:r>
              <a:rPr lang="en-IN" b="1" dirty="0">
                <a:solidFill>
                  <a:srgbClr val="00B050"/>
                </a:solidFill>
              </a:rPr>
              <a:t>would have full power to assent to any bill in the name of His Majesty</a:t>
            </a:r>
            <a:r>
              <a:rPr lang="en-IN" dirty="0"/>
              <a:t>. </a:t>
            </a:r>
            <a:endParaRPr lang="en-IN" dirty="0" smtClean="0"/>
          </a:p>
          <a:p>
            <a:endParaRPr lang="en-IN" dirty="0" smtClean="0"/>
          </a:p>
          <a:p>
            <a:r>
              <a:rPr lang="en-IN" dirty="0" smtClean="0"/>
              <a:t>11</a:t>
            </a:r>
            <a:r>
              <a:rPr lang="en-IN" dirty="0"/>
              <a:t>. It </a:t>
            </a:r>
            <a:r>
              <a:rPr lang="en-IN" b="1" dirty="0">
                <a:solidFill>
                  <a:srgbClr val="00B050"/>
                </a:solidFill>
              </a:rPr>
              <a:t>designated the Governor-General of India and the provincial governors as constitutional (nominal) heads of the states.</a:t>
            </a:r>
            <a:r>
              <a:rPr lang="en-IN" dirty="0"/>
              <a:t> They were made to act on the advice of the respective council of ministers in all matters. </a:t>
            </a:r>
            <a:endParaRPr lang="en-IN" dirty="0" smtClean="0"/>
          </a:p>
          <a:p>
            <a:endParaRPr lang="en-IN" dirty="0" smtClean="0"/>
          </a:p>
          <a:p>
            <a:r>
              <a:rPr lang="en-IN" dirty="0" smtClean="0"/>
              <a:t>12</a:t>
            </a:r>
            <a:r>
              <a:rPr lang="en-IN" dirty="0"/>
              <a:t>. It </a:t>
            </a:r>
            <a:r>
              <a:rPr lang="en-IN" b="1" dirty="0">
                <a:solidFill>
                  <a:srgbClr val="00B050"/>
                </a:solidFill>
              </a:rPr>
              <a:t>dropped the title of Emperor of India from the royal titles of the King of England. </a:t>
            </a:r>
            <a:endParaRPr lang="en-IN" b="1" dirty="0" smtClean="0">
              <a:solidFill>
                <a:srgbClr val="00B050"/>
              </a:solidFill>
            </a:endParaRPr>
          </a:p>
        </p:txBody>
      </p:sp>
    </p:spTree>
    <p:extLst>
      <p:ext uri="{BB962C8B-B14F-4D97-AF65-F5344CB8AC3E}">
        <p14:creationId xmlns:p14="http://schemas.microsoft.com/office/powerpoint/2010/main" val="3976402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r>
              <a:rPr lang="en-IN" dirty="0"/>
              <a:t>13. It </a:t>
            </a:r>
            <a:r>
              <a:rPr lang="en-IN" b="1" dirty="0">
                <a:solidFill>
                  <a:srgbClr val="00B050"/>
                </a:solidFill>
              </a:rPr>
              <a:t>discontinued the appointment to civil services and reservation of posts by the secretary of state for India</a:t>
            </a:r>
            <a:r>
              <a:rPr lang="en-IN" dirty="0"/>
              <a:t>. The members of the civil services appointed before August 15, 1947 would continue to enjoy all benefits that they were entitled to till that time</a:t>
            </a:r>
            <a:r>
              <a:rPr lang="en-IN" dirty="0" smtClean="0"/>
              <a:t>.</a:t>
            </a:r>
          </a:p>
          <a:p>
            <a:endParaRPr lang="en-IN" dirty="0" smtClean="0"/>
          </a:p>
          <a:p>
            <a:pPr marL="0" indent="0">
              <a:buNone/>
            </a:pPr>
            <a:r>
              <a:rPr lang="en-IN" dirty="0" smtClean="0"/>
              <a:t> At </a:t>
            </a:r>
            <a:r>
              <a:rPr lang="en-IN" dirty="0"/>
              <a:t>the stroke of midnight of </a:t>
            </a:r>
            <a:r>
              <a:rPr lang="en-IN" dirty="0" smtClean="0"/>
              <a:t>14 </a:t>
            </a:r>
            <a:r>
              <a:rPr lang="en-IN" dirty="0"/>
              <a:t>August, 1947, the British rule came to an end and power was transferred to the two new independent Dominions of India and </a:t>
            </a:r>
            <a:r>
              <a:rPr lang="en-IN" dirty="0" smtClean="0"/>
              <a:t>Pakistan. </a:t>
            </a:r>
            <a:r>
              <a:rPr lang="en-IN" dirty="0"/>
              <a:t>Lord Mountbatten became the first </a:t>
            </a:r>
            <a:r>
              <a:rPr lang="en-IN" dirty="0" smtClean="0"/>
              <a:t>Governor-general </a:t>
            </a:r>
            <a:r>
              <a:rPr lang="en-IN" dirty="0"/>
              <a:t>of the new Dominion of India. He swore in Jawaharlal Nehru as the first Prime Minister of independent India. The Constituent Assembly of India formed in 1946 became the Parliament of the Indian </a:t>
            </a:r>
            <a:r>
              <a:rPr lang="en-IN" dirty="0" smtClean="0"/>
              <a:t>Dominion.</a:t>
            </a:r>
            <a:endParaRPr lang="en-IN" dirty="0"/>
          </a:p>
          <a:p>
            <a:endParaRPr lang="en-IN" dirty="0"/>
          </a:p>
        </p:txBody>
      </p:sp>
    </p:spTree>
    <p:extLst>
      <p:ext uri="{BB962C8B-B14F-4D97-AF65-F5344CB8AC3E}">
        <p14:creationId xmlns:p14="http://schemas.microsoft.com/office/powerpoint/2010/main" val="4273971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marL="0" indent="0">
              <a:buNone/>
            </a:pPr>
            <a:r>
              <a:rPr lang="en-IN" dirty="0"/>
              <a:t>The features of this Act were as follows:</a:t>
            </a:r>
          </a:p>
          <a:p>
            <a:r>
              <a:rPr lang="en-IN" dirty="0"/>
              <a:t> 1. It considerably </a:t>
            </a:r>
            <a:r>
              <a:rPr lang="en-IN" b="1" dirty="0">
                <a:solidFill>
                  <a:srgbClr val="00B050"/>
                </a:solidFill>
              </a:rPr>
              <a:t>increased the size of the legislative councils, both Central and provincial</a:t>
            </a:r>
            <a:r>
              <a:rPr lang="en-IN" dirty="0"/>
              <a:t>. The number of members in the Central legislative council was raised from 16 to 60. The number of members in the provincial legislative councils was not uniform.</a:t>
            </a:r>
          </a:p>
          <a:p>
            <a:r>
              <a:rPr lang="en-IN" dirty="0"/>
              <a:t> 2. It retained official majority in the Central legislative council, but </a:t>
            </a:r>
            <a:r>
              <a:rPr lang="en-IN" b="1" dirty="0">
                <a:solidFill>
                  <a:srgbClr val="00B050"/>
                </a:solidFill>
              </a:rPr>
              <a:t>allowed the provincial legislative councils to have non official </a:t>
            </a:r>
            <a:r>
              <a:rPr lang="en-IN" b="1" dirty="0" smtClean="0">
                <a:solidFill>
                  <a:srgbClr val="00B050"/>
                </a:solidFill>
              </a:rPr>
              <a:t>majority.</a:t>
            </a:r>
          </a:p>
          <a:p>
            <a:r>
              <a:rPr lang="en-IN" dirty="0"/>
              <a:t>3. It enlarged the deliberative functions of the legislative councils at both the levels. For example, </a:t>
            </a:r>
            <a:r>
              <a:rPr lang="en-IN" b="1" dirty="0">
                <a:solidFill>
                  <a:srgbClr val="00B050"/>
                </a:solidFill>
              </a:rPr>
              <a:t>members were allowed to ask supplementary questions, move resolutions on the budget </a:t>
            </a:r>
            <a:r>
              <a:rPr lang="en-IN" dirty="0"/>
              <a:t>and so on</a:t>
            </a:r>
            <a:endParaRPr lang="en-IN" b="1" dirty="0">
              <a:solidFill>
                <a:srgbClr val="00B050"/>
              </a:solidFill>
            </a:endParaRPr>
          </a:p>
          <a:p>
            <a:endParaRPr lang="en-IN" dirty="0"/>
          </a:p>
        </p:txBody>
      </p:sp>
    </p:spTree>
    <p:extLst>
      <p:ext uri="{BB962C8B-B14F-4D97-AF65-F5344CB8AC3E}">
        <p14:creationId xmlns:p14="http://schemas.microsoft.com/office/powerpoint/2010/main" val="317728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pPr marL="0" indent="0">
              <a:buNone/>
            </a:pPr>
            <a:r>
              <a:rPr lang="en-IN" sz="3400" dirty="0" smtClean="0"/>
              <a:t>.</a:t>
            </a:r>
          </a:p>
          <a:p>
            <a:pPr marL="0" indent="0">
              <a:buNone/>
            </a:pPr>
            <a:r>
              <a:rPr lang="en-IN" sz="3800" dirty="0" smtClean="0"/>
              <a:t> </a:t>
            </a:r>
            <a:r>
              <a:rPr lang="en-IN" sz="3800" dirty="0"/>
              <a:t>4. It provided (for the </a:t>
            </a:r>
            <a:r>
              <a:rPr lang="en-IN" sz="3800" b="1" dirty="0">
                <a:solidFill>
                  <a:srgbClr val="00B050"/>
                </a:solidFill>
              </a:rPr>
              <a:t>first time</a:t>
            </a:r>
            <a:r>
              <a:rPr lang="en-IN" sz="3800" dirty="0"/>
              <a:t>) for the association of </a:t>
            </a:r>
            <a:r>
              <a:rPr lang="en-IN" sz="3800" b="1" dirty="0">
                <a:solidFill>
                  <a:srgbClr val="00B050"/>
                </a:solidFill>
              </a:rPr>
              <a:t>Indians with the executive councils of the Viceroy and Governors. </a:t>
            </a:r>
            <a:r>
              <a:rPr lang="en-IN" sz="3800" b="1" dirty="0" err="1">
                <a:solidFill>
                  <a:srgbClr val="00B050"/>
                </a:solidFill>
              </a:rPr>
              <a:t>Satyendra</a:t>
            </a:r>
            <a:r>
              <a:rPr lang="en-IN" sz="3800" b="1" dirty="0">
                <a:solidFill>
                  <a:srgbClr val="00B050"/>
                </a:solidFill>
              </a:rPr>
              <a:t> Prasad </a:t>
            </a:r>
            <a:r>
              <a:rPr lang="en-IN" sz="3800" b="1" dirty="0" err="1">
                <a:solidFill>
                  <a:srgbClr val="00B050"/>
                </a:solidFill>
              </a:rPr>
              <a:t>Sinha</a:t>
            </a:r>
            <a:r>
              <a:rPr lang="en-IN" sz="3800" b="1" dirty="0">
                <a:solidFill>
                  <a:srgbClr val="00B050"/>
                </a:solidFill>
              </a:rPr>
              <a:t> became the first Indian to join the Viceroy’s executive council. He was appointed as the Law Member. </a:t>
            </a:r>
            <a:endParaRPr lang="en-IN" sz="3800" b="1" dirty="0" smtClean="0">
              <a:solidFill>
                <a:srgbClr val="00B050"/>
              </a:solidFill>
            </a:endParaRPr>
          </a:p>
          <a:p>
            <a:pPr marL="0" indent="0">
              <a:buNone/>
            </a:pPr>
            <a:endParaRPr lang="en-IN" sz="3800" dirty="0" smtClean="0"/>
          </a:p>
          <a:p>
            <a:r>
              <a:rPr lang="en-IN" sz="3800" dirty="0" smtClean="0"/>
              <a:t>5</a:t>
            </a:r>
            <a:r>
              <a:rPr lang="en-IN" sz="3800" dirty="0"/>
              <a:t>. It introduced a system of </a:t>
            </a:r>
            <a:r>
              <a:rPr lang="en-IN" sz="3800" b="1" dirty="0">
                <a:solidFill>
                  <a:srgbClr val="00B050"/>
                </a:solidFill>
              </a:rPr>
              <a:t>communal representation for Muslims by accepting the concept of ‘separate electorate’</a:t>
            </a:r>
            <a:r>
              <a:rPr lang="en-IN" sz="3800" dirty="0"/>
              <a:t>. Under this, the Muslim members were to be elected only by Muslim voters. Thus, the Act ‘legalised communalism’ and Lord Minto came to be known as the Father of Communal Electorate. </a:t>
            </a:r>
            <a:endParaRPr lang="en-IN" sz="3800" dirty="0" smtClean="0"/>
          </a:p>
          <a:p>
            <a:pPr marL="0" indent="0">
              <a:buNone/>
            </a:pPr>
            <a:endParaRPr lang="en-IN" sz="3800" dirty="0" smtClean="0"/>
          </a:p>
          <a:p>
            <a:r>
              <a:rPr lang="en-IN" sz="3800" dirty="0" smtClean="0"/>
              <a:t>6</a:t>
            </a:r>
            <a:r>
              <a:rPr lang="en-IN" sz="3800" dirty="0"/>
              <a:t>. It also </a:t>
            </a:r>
            <a:r>
              <a:rPr lang="en-IN" sz="3800" b="1" dirty="0">
                <a:solidFill>
                  <a:srgbClr val="00B050"/>
                </a:solidFill>
              </a:rPr>
              <a:t>provided for the separate representation of presidency corporations, chambers of commerce, universities and zamindars</a:t>
            </a:r>
            <a:r>
              <a:rPr lang="en-IN" sz="3800" dirty="0"/>
              <a:t>. </a:t>
            </a:r>
          </a:p>
        </p:txBody>
      </p:sp>
    </p:spTree>
    <p:extLst>
      <p:ext uri="{BB962C8B-B14F-4D97-AF65-F5344CB8AC3E}">
        <p14:creationId xmlns:p14="http://schemas.microsoft.com/office/powerpoint/2010/main" val="2041557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0070C0"/>
                </a:solidFill>
              </a:rPr>
              <a:t>Government of India Act of 1919</a:t>
            </a:r>
          </a:p>
        </p:txBody>
      </p:sp>
      <p:sp>
        <p:nvSpPr>
          <p:cNvPr id="3" name="Content Placeholder 2"/>
          <p:cNvSpPr>
            <a:spLocks noGrp="1"/>
          </p:cNvSpPr>
          <p:nvPr>
            <p:ph idx="1"/>
          </p:nvPr>
        </p:nvSpPr>
        <p:spPr/>
        <p:txBody>
          <a:bodyPr/>
          <a:lstStyle/>
          <a:p>
            <a:r>
              <a:rPr lang="en-IN" dirty="0"/>
              <a:t>On August 20, 1917, the British Government declared, for the first time, that its objective was the gradual introduction of responsible Government in </a:t>
            </a:r>
            <a:r>
              <a:rPr lang="en-IN" dirty="0" smtClean="0"/>
              <a:t>India </a:t>
            </a:r>
            <a:r>
              <a:rPr lang="en-IN" dirty="0"/>
              <a:t>. The Government of India Act of 1919 was thus enacted, which came into force in 1921. This Act is also known as </a:t>
            </a:r>
            <a:r>
              <a:rPr lang="en-IN" b="1" dirty="0" smtClean="0">
                <a:solidFill>
                  <a:srgbClr val="0070C0"/>
                </a:solidFill>
              </a:rPr>
              <a:t>Montagu Chelmsford </a:t>
            </a:r>
            <a:r>
              <a:rPr lang="en-IN" b="1" dirty="0">
                <a:solidFill>
                  <a:srgbClr val="0070C0"/>
                </a:solidFill>
              </a:rPr>
              <a:t>Reforms </a:t>
            </a:r>
            <a:r>
              <a:rPr lang="en-IN" dirty="0"/>
              <a:t>(Montagu was the Secretary of State for India and Lord Chelmsford was the Viceroy of India).</a:t>
            </a:r>
          </a:p>
        </p:txBody>
      </p:sp>
    </p:spTree>
    <p:extLst>
      <p:ext uri="{BB962C8B-B14F-4D97-AF65-F5344CB8AC3E}">
        <p14:creationId xmlns:p14="http://schemas.microsoft.com/office/powerpoint/2010/main" val="2686786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229600" cy="5745163"/>
          </a:xfrm>
        </p:spPr>
        <p:txBody>
          <a:bodyPr/>
          <a:lstStyle/>
          <a:p>
            <a:endParaRPr lang="en-IN"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990600"/>
            <a:ext cx="3124199"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143000"/>
            <a:ext cx="3428999"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8061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IN" dirty="0"/>
          </a:p>
        </p:txBody>
      </p:sp>
      <p:sp>
        <p:nvSpPr>
          <p:cNvPr id="3" name="Content Placeholder 2"/>
          <p:cNvSpPr>
            <a:spLocks noGrp="1"/>
          </p:cNvSpPr>
          <p:nvPr>
            <p:ph idx="1"/>
          </p:nvPr>
        </p:nvSpPr>
        <p:spPr>
          <a:xfrm>
            <a:off x="457200" y="762000"/>
            <a:ext cx="8229600" cy="5364163"/>
          </a:xfrm>
        </p:spPr>
        <p:txBody>
          <a:bodyPr>
            <a:normAutofit fontScale="92500" lnSpcReduction="10000"/>
          </a:bodyPr>
          <a:lstStyle/>
          <a:p>
            <a:pPr marL="0" indent="0">
              <a:buNone/>
            </a:pPr>
            <a:r>
              <a:rPr lang="en-IN" dirty="0"/>
              <a:t>The features of this Act were as follows: </a:t>
            </a:r>
            <a:endParaRPr lang="en-IN" dirty="0" smtClean="0"/>
          </a:p>
          <a:p>
            <a:r>
              <a:rPr lang="en-IN" dirty="0" smtClean="0"/>
              <a:t>1</a:t>
            </a:r>
            <a:r>
              <a:rPr lang="en-IN" dirty="0"/>
              <a:t>. It relaxed the central control over the provinces by demarcating and </a:t>
            </a:r>
            <a:r>
              <a:rPr lang="en-IN" b="1" dirty="0">
                <a:solidFill>
                  <a:srgbClr val="00B050"/>
                </a:solidFill>
              </a:rPr>
              <a:t>separating the central and provincial subjects.</a:t>
            </a:r>
            <a:r>
              <a:rPr lang="en-IN" dirty="0"/>
              <a:t> The central and provincial legislatures were authorised to make laws on their respective list of subjects. However, the structure of government continued to be centralised and unitary</a:t>
            </a:r>
            <a:r>
              <a:rPr lang="en-IN" dirty="0" smtClean="0"/>
              <a:t>.</a:t>
            </a:r>
          </a:p>
          <a:p>
            <a:r>
              <a:rPr lang="en-IN" dirty="0" smtClean="0"/>
              <a:t> </a:t>
            </a:r>
            <a:r>
              <a:rPr lang="en-IN" dirty="0"/>
              <a:t>2. It further </a:t>
            </a:r>
            <a:r>
              <a:rPr lang="en-IN" b="1" dirty="0">
                <a:solidFill>
                  <a:srgbClr val="00B050"/>
                </a:solidFill>
              </a:rPr>
              <a:t>divided the provincial subjects into two parts– transferred and reserved</a:t>
            </a:r>
            <a:r>
              <a:rPr lang="en-IN" dirty="0"/>
              <a:t>. The transferred subjects were to be administered by the Governor with the aid of Ministers</a:t>
            </a:r>
          </a:p>
        </p:txBody>
      </p:sp>
    </p:spTree>
    <p:extLst>
      <p:ext uri="{BB962C8B-B14F-4D97-AF65-F5344CB8AC3E}">
        <p14:creationId xmlns:p14="http://schemas.microsoft.com/office/powerpoint/2010/main" val="2327914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fontScale="25000" lnSpcReduction="20000"/>
          </a:bodyPr>
          <a:lstStyle/>
          <a:p>
            <a:endParaRPr lang="en-IN" dirty="0" smtClean="0"/>
          </a:p>
          <a:p>
            <a:r>
              <a:rPr lang="en-IN" sz="9600" dirty="0" smtClean="0">
                <a:cs typeface="Times New Roman" pitchFamily="18" charset="0"/>
              </a:rPr>
              <a:t>responsible </a:t>
            </a:r>
            <a:r>
              <a:rPr lang="en-IN" sz="9600" dirty="0">
                <a:cs typeface="Times New Roman" pitchFamily="18" charset="0"/>
              </a:rPr>
              <a:t>to the legislative council. The reserved subjects, on the other hand, were to be administered by the Governor and his executive council without being responsible to the legislative council. This </a:t>
            </a:r>
            <a:r>
              <a:rPr lang="en-IN" sz="9600" b="1" dirty="0">
                <a:solidFill>
                  <a:srgbClr val="00B050"/>
                </a:solidFill>
                <a:cs typeface="Times New Roman" pitchFamily="18" charset="0"/>
              </a:rPr>
              <a:t>dual scheme of governance was known as ‘</a:t>
            </a:r>
            <a:r>
              <a:rPr lang="en-IN" sz="9600" b="1" dirty="0" err="1">
                <a:solidFill>
                  <a:srgbClr val="00B050"/>
                </a:solidFill>
                <a:cs typeface="Times New Roman" pitchFamily="18" charset="0"/>
              </a:rPr>
              <a:t>dyarchy</a:t>
            </a:r>
            <a:r>
              <a:rPr lang="en-IN" sz="9600" b="1" dirty="0">
                <a:solidFill>
                  <a:srgbClr val="00B050"/>
                </a:solidFill>
                <a:cs typeface="Times New Roman" pitchFamily="18" charset="0"/>
              </a:rPr>
              <a:t>’–a term derived from the Greek word </a:t>
            </a:r>
            <a:r>
              <a:rPr lang="en-IN" sz="9600" b="1" dirty="0" err="1">
                <a:solidFill>
                  <a:srgbClr val="00B050"/>
                </a:solidFill>
                <a:cs typeface="Times New Roman" pitchFamily="18" charset="0"/>
              </a:rPr>
              <a:t>diarche</a:t>
            </a:r>
            <a:r>
              <a:rPr lang="en-IN" sz="9600" b="1" dirty="0">
                <a:solidFill>
                  <a:srgbClr val="00B050"/>
                </a:solidFill>
                <a:cs typeface="Times New Roman" pitchFamily="18" charset="0"/>
              </a:rPr>
              <a:t> which means double rule. </a:t>
            </a:r>
            <a:r>
              <a:rPr lang="en-IN" sz="9600" dirty="0">
                <a:cs typeface="Times New Roman" pitchFamily="18" charset="0"/>
              </a:rPr>
              <a:t>However, this experiment was largely unsuccessful</a:t>
            </a:r>
            <a:r>
              <a:rPr lang="en-IN" sz="9600" dirty="0" smtClean="0">
                <a:cs typeface="Times New Roman" pitchFamily="18" charset="0"/>
              </a:rPr>
              <a:t>.</a:t>
            </a:r>
          </a:p>
          <a:p>
            <a:pPr marL="0" indent="0">
              <a:buNone/>
            </a:pPr>
            <a:r>
              <a:rPr lang="en-IN" sz="9600" dirty="0">
                <a:cs typeface="Times New Roman" pitchFamily="18" charset="0"/>
              </a:rPr>
              <a:t> </a:t>
            </a:r>
            <a:r>
              <a:rPr lang="en-IN" sz="9600" dirty="0" smtClean="0">
                <a:cs typeface="Times New Roman" pitchFamily="18" charset="0"/>
              </a:rPr>
              <a:t> 3</a:t>
            </a:r>
            <a:r>
              <a:rPr lang="en-IN" sz="9600" dirty="0">
                <a:cs typeface="Times New Roman" pitchFamily="18" charset="0"/>
              </a:rPr>
              <a:t>. It introduced, for the </a:t>
            </a:r>
            <a:r>
              <a:rPr lang="en-IN" sz="9600" b="1" dirty="0">
                <a:solidFill>
                  <a:srgbClr val="00B050"/>
                </a:solidFill>
                <a:cs typeface="Times New Roman" pitchFamily="18" charset="0"/>
              </a:rPr>
              <a:t>first time, bicameralism and direct elections in the country. </a:t>
            </a:r>
            <a:r>
              <a:rPr lang="en-IN" sz="9600" dirty="0">
                <a:cs typeface="Times New Roman" pitchFamily="18" charset="0"/>
              </a:rPr>
              <a:t>Thus, the Indian legislative council was replaced by a bicameral legislature consisting of an Upper House (Council of State) and a Lower House (Legislative Assembly). The majority of members of both the Houses were chosen by direct election. </a:t>
            </a:r>
            <a:endParaRPr lang="en-IN" sz="9600" dirty="0" smtClean="0">
              <a:cs typeface="Times New Roman" pitchFamily="18" charset="0"/>
            </a:endParaRPr>
          </a:p>
          <a:p>
            <a:r>
              <a:rPr lang="en-IN" sz="9600" dirty="0" smtClean="0">
                <a:cs typeface="Times New Roman" pitchFamily="18" charset="0"/>
              </a:rPr>
              <a:t>4</a:t>
            </a:r>
            <a:r>
              <a:rPr lang="en-IN" sz="9600" dirty="0">
                <a:cs typeface="Times New Roman" pitchFamily="18" charset="0"/>
              </a:rPr>
              <a:t>. It required that the </a:t>
            </a:r>
            <a:r>
              <a:rPr lang="en-IN" sz="9600" b="1" dirty="0">
                <a:solidFill>
                  <a:srgbClr val="00B050"/>
                </a:solidFill>
                <a:cs typeface="Times New Roman" pitchFamily="18" charset="0"/>
              </a:rPr>
              <a:t>three of the six members of the Viceroy’s executive Council</a:t>
            </a:r>
            <a:r>
              <a:rPr lang="en-IN" sz="9600" dirty="0">
                <a:cs typeface="Times New Roman" pitchFamily="18" charset="0"/>
              </a:rPr>
              <a:t> (other than the Commander-in-Chief) </a:t>
            </a:r>
            <a:r>
              <a:rPr lang="en-IN" sz="9600" b="1" dirty="0">
                <a:solidFill>
                  <a:srgbClr val="00B050"/>
                </a:solidFill>
                <a:cs typeface="Times New Roman" pitchFamily="18" charset="0"/>
              </a:rPr>
              <a:t>were to be Indian</a:t>
            </a:r>
            <a:r>
              <a:rPr lang="en-IN" sz="9600" dirty="0">
                <a:cs typeface="Times New Roman" pitchFamily="18" charset="0"/>
              </a:rPr>
              <a:t>. </a:t>
            </a:r>
            <a:endParaRPr lang="en-IN" sz="9600" dirty="0" smtClean="0">
              <a:cs typeface="Times New Roman" pitchFamily="18" charset="0"/>
            </a:endParaRPr>
          </a:p>
          <a:p>
            <a:r>
              <a:rPr lang="en-IN" sz="9600" dirty="0" smtClean="0">
                <a:cs typeface="Times New Roman" pitchFamily="18" charset="0"/>
              </a:rPr>
              <a:t>5</a:t>
            </a:r>
            <a:r>
              <a:rPr lang="en-IN" sz="9600" dirty="0">
                <a:cs typeface="Times New Roman" pitchFamily="18" charset="0"/>
              </a:rPr>
              <a:t>. It extended the principle of communal representation by providing </a:t>
            </a:r>
            <a:r>
              <a:rPr lang="en-IN" sz="9600" b="1" dirty="0">
                <a:solidFill>
                  <a:srgbClr val="00B050"/>
                </a:solidFill>
                <a:cs typeface="Times New Roman" pitchFamily="18" charset="0"/>
              </a:rPr>
              <a:t>separate electorates for Sikhs, Indian Christians, Anglo-Indians and Europeans</a:t>
            </a:r>
            <a:r>
              <a:rPr lang="en-IN" sz="9600" dirty="0">
                <a:cs typeface="Times New Roman" pitchFamily="18" charset="0"/>
              </a:rPr>
              <a:t>.</a:t>
            </a:r>
          </a:p>
        </p:txBody>
      </p:sp>
    </p:spTree>
    <p:extLst>
      <p:ext uri="{BB962C8B-B14F-4D97-AF65-F5344CB8AC3E}">
        <p14:creationId xmlns:p14="http://schemas.microsoft.com/office/powerpoint/2010/main" val="184634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IN" b="1" dirty="0">
                <a:solidFill>
                  <a:srgbClr val="0070C0"/>
                </a:solidFill>
              </a:rPr>
              <a:t>Government of India Act of 1935</a:t>
            </a:r>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r>
              <a:rPr lang="en-IN" dirty="0"/>
              <a:t>The Act marked a second milestone towards a completely responsible government in India. It was a lengthy and detailed document having 321 Sections and 10 Schedules. The features of this Act were as follows</a:t>
            </a:r>
            <a:r>
              <a:rPr lang="en-IN" dirty="0" smtClean="0"/>
              <a:t>:</a:t>
            </a:r>
          </a:p>
          <a:p>
            <a:r>
              <a:rPr lang="en-IN" dirty="0"/>
              <a:t>1. It provided for the establishment of an All-India Federation consisting of provinces and princely states as units. </a:t>
            </a:r>
            <a:r>
              <a:rPr lang="en-IN" b="1" dirty="0">
                <a:solidFill>
                  <a:srgbClr val="00B050"/>
                </a:solidFill>
              </a:rPr>
              <a:t>The Act divided the powers between the Centre and units in terms of three lists–Federal List </a:t>
            </a:r>
            <a:r>
              <a:rPr lang="en-IN" dirty="0"/>
              <a:t>(for Centre, with 59 items), </a:t>
            </a:r>
            <a:r>
              <a:rPr lang="en-IN" b="1" dirty="0">
                <a:solidFill>
                  <a:srgbClr val="00B050"/>
                </a:solidFill>
              </a:rPr>
              <a:t>Provincial List </a:t>
            </a:r>
            <a:r>
              <a:rPr lang="en-IN" dirty="0"/>
              <a:t>(for provinces, with 54 items) and the </a:t>
            </a:r>
            <a:r>
              <a:rPr lang="en-IN" b="1" dirty="0">
                <a:solidFill>
                  <a:srgbClr val="00B050"/>
                </a:solidFill>
              </a:rPr>
              <a:t>Concurrent List </a:t>
            </a:r>
            <a:r>
              <a:rPr lang="en-IN" dirty="0"/>
              <a:t>(for both, with 36 items). Residuary powers were given to the Viceroy. However, the federation never came into being as the princely states did not join it.</a:t>
            </a:r>
          </a:p>
        </p:txBody>
      </p:sp>
    </p:spTree>
    <p:extLst>
      <p:ext uri="{BB962C8B-B14F-4D97-AF65-F5344CB8AC3E}">
        <p14:creationId xmlns:p14="http://schemas.microsoft.com/office/powerpoint/2010/main" val="926315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04800"/>
            <a:ext cx="8229600" cy="5821363"/>
          </a:xfrm>
        </p:spPr>
        <p:txBody>
          <a:bodyPr>
            <a:normAutofit fontScale="75000" lnSpcReduction="20000"/>
          </a:bodyPr>
          <a:lstStyle/>
          <a:p>
            <a:r>
              <a:rPr lang="en-IN" dirty="0"/>
              <a:t>2. It </a:t>
            </a:r>
            <a:r>
              <a:rPr lang="en-IN" b="1" dirty="0">
                <a:solidFill>
                  <a:srgbClr val="00B050"/>
                </a:solidFill>
              </a:rPr>
              <a:t>abolished dyarchy in the provinces </a:t>
            </a:r>
            <a:r>
              <a:rPr lang="en-IN" dirty="0"/>
              <a:t>and introduced ‘provincial autonomy’ in its place. The provinces were allowed to act as autonomous units of administration in their defined spheres. Moreover, the Act introduced responsible Governments in provinces, that is, the Governor was required to act with the advice of ministers responsible to the provincial legislature. This came into effect in 1937 and was discontinued in 1939. </a:t>
            </a:r>
            <a:endParaRPr lang="en-IN" dirty="0" smtClean="0"/>
          </a:p>
          <a:p>
            <a:r>
              <a:rPr lang="en-IN" dirty="0" smtClean="0"/>
              <a:t>3</a:t>
            </a:r>
            <a:r>
              <a:rPr lang="en-IN" dirty="0"/>
              <a:t>. It provided for the </a:t>
            </a:r>
            <a:r>
              <a:rPr lang="en-IN" b="1" dirty="0">
                <a:solidFill>
                  <a:srgbClr val="00B050"/>
                </a:solidFill>
              </a:rPr>
              <a:t>adoption of dyarchy at the Centre</a:t>
            </a:r>
            <a:r>
              <a:rPr lang="en-IN" dirty="0"/>
              <a:t>. Consequently, the federal subjects were divided into reserved subjects and transferred subjects. However, this provision of the Act did not come into operation at all. </a:t>
            </a:r>
            <a:endParaRPr lang="en-IN" dirty="0" smtClean="0"/>
          </a:p>
          <a:p>
            <a:r>
              <a:rPr lang="en-IN" dirty="0" smtClean="0"/>
              <a:t>4</a:t>
            </a:r>
            <a:r>
              <a:rPr lang="en-IN" dirty="0"/>
              <a:t>. It </a:t>
            </a:r>
            <a:r>
              <a:rPr lang="en-IN" b="1" dirty="0">
                <a:solidFill>
                  <a:srgbClr val="00B050"/>
                </a:solidFill>
              </a:rPr>
              <a:t>introduced bicameralism in six out of eleven provinces</a:t>
            </a:r>
            <a:r>
              <a:rPr lang="en-IN" dirty="0"/>
              <a:t>. Thus, the legislatures of Bengal, Bombay, Madras, Bihar, Assam and the United Provinces were made bicameral consisting of a legislative council (upper house) and a legislative assembly (lower house). However, many restrictions were placed on them</a:t>
            </a:r>
          </a:p>
        </p:txBody>
      </p:sp>
    </p:spTree>
    <p:extLst>
      <p:ext uri="{BB962C8B-B14F-4D97-AF65-F5344CB8AC3E}">
        <p14:creationId xmlns:p14="http://schemas.microsoft.com/office/powerpoint/2010/main" val="3436448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1856</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Indian Councils Act of 1909</vt:lpstr>
      <vt:lpstr>PowerPoint Presentation</vt:lpstr>
      <vt:lpstr>PowerPoint Presentation</vt:lpstr>
      <vt:lpstr>Government of India Act of 1919</vt:lpstr>
      <vt:lpstr>PowerPoint Presentation</vt:lpstr>
      <vt:lpstr>PowerPoint Presentation</vt:lpstr>
      <vt:lpstr>PowerPoint Presentation</vt:lpstr>
      <vt:lpstr>Government of India Act of 1935</vt:lpstr>
      <vt:lpstr>PowerPoint Presentation</vt:lpstr>
      <vt:lpstr>PowerPoint Presentation</vt:lpstr>
      <vt:lpstr>PowerPoint Presentation</vt:lpstr>
      <vt:lpstr>Indian Independence Act of 1947</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Councils Act of 1909</dc:title>
  <dc:creator>maryphilip</dc:creator>
  <cp:lastModifiedBy>maryphilip</cp:lastModifiedBy>
  <cp:revision>16</cp:revision>
  <dcterms:created xsi:type="dcterms:W3CDTF">2006-08-16T00:00:00Z</dcterms:created>
  <dcterms:modified xsi:type="dcterms:W3CDTF">2021-06-28T13:04:40Z</dcterms:modified>
</cp:coreProperties>
</file>